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334" r:id="rId2"/>
    <p:sldId id="2264" r:id="rId3"/>
    <p:sldId id="2205" r:id="rId4"/>
    <p:sldId id="2194" r:id="rId5"/>
    <p:sldId id="2204" r:id="rId6"/>
    <p:sldId id="338" r:id="rId7"/>
    <p:sldId id="335" r:id="rId8"/>
    <p:sldId id="2206" r:id="rId9"/>
    <p:sldId id="2207" r:id="rId10"/>
    <p:sldId id="2210" r:id="rId11"/>
    <p:sldId id="2209" r:id="rId12"/>
    <p:sldId id="2218" r:id="rId13"/>
    <p:sldId id="2211" r:id="rId14"/>
    <p:sldId id="2214" r:id="rId15"/>
    <p:sldId id="2216" r:id="rId16"/>
    <p:sldId id="2221" r:id="rId17"/>
    <p:sldId id="2215" r:id="rId18"/>
    <p:sldId id="2261" r:id="rId19"/>
    <p:sldId id="2258" r:id="rId20"/>
    <p:sldId id="2251" r:id="rId21"/>
    <p:sldId id="2338" r:id="rId22"/>
    <p:sldId id="2252" r:id="rId23"/>
    <p:sldId id="2222" r:id="rId24"/>
    <p:sldId id="2223" r:id="rId25"/>
    <p:sldId id="2260" r:id="rId26"/>
    <p:sldId id="2259" r:id="rId27"/>
    <p:sldId id="2229" r:id="rId28"/>
    <p:sldId id="2224" r:id="rId29"/>
    <p:sldId id="2231" r:id="rId30"/>
    <p:sldId id="2230" r:id="rId31"/>
    <p:sldId id="2233" r:id="rId32"/>
    <p:sldId id="2240" r:id="rId33"/>
    <p:sldId id="2232" r:id="rId34"/>
    <p:sldId id="2235" r:id="rId35"/>
    <p:sldId id="2236" r:id="rId36"/>
    <p:sldId id="2237" r:id="rId37"/>
    <p:sldId id="2238" r:id="rId38"/>
    <p:sldId id="2250" r:id="rId39"/>
    <p:sldId id="2266" r:id="rId40"/>
    <p:sldId id="2191" r:id="rId41"/>
    <p:sldId id="2239" r:id="rId42"/>
    <p:sldId id="2242" r:id="rId43"/>
    <p:sldId id="2241" r:id="rId44"/>
    <p:sldId id="2262" r:id="rId45"/>
    <p:sldId id="2253" r:id="rId46"/>
    <p:sldId id="2341" r:id="rId47"/>
    <p:sldId id="2342" r:id="rId48"/>
    <p:sldId id="2343" r:id="rId49"/>
    <p:sldId id="2344" r:id="rId50"/>
    <p:sldId id="2345" r:id="rId51"/>
    <p:sldId id="2257" r:id="rId52"/>
    <p:sldId id="2254" r:id="rId53"/>
    <p:sldId id="2255" r:id="rId54"/>
    <p:sldId id="2193" r:id="rId55"/>
    <p:sldId id="2339" r:id="rId56"/>
    <p:sldId id="2340" r:id="rId57"/>
    <p:sldId id="2189" r:id="rId58"/>
    <p:sldId id="2220" r:id="rId59"/>
    <p:sldId id="2332" r:id="rId60"/>
    <p:sldId id="2337" r:id="rId61"/>
    <p:sldId id="2336" r:id="rId62"/>
    <p:sldId id="2335" r:id="rId63"/>
    <p:sldId id="2190" r:id="rId64"/>
    <p:sldId id="2247" r:id="rId65"/>
    <p:sldId id="2118" r:id="rId6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  <a:srgbClr val="FF9900"/>
    <a:srgbClr val="FFF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77"/>
    <p:restoredTop sz="92882"/>
  </p:normalViewPr>
  <p:slideViewPr>
    <p:cSldViewPr>
      <p:cViewPr>
        <p:scale>
          <a:sx n="87" d="100"/>
          <a:sy n="87" d="100"/>
        </p:scale>
        <p:origin x="1176" y="25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64" y="6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40" d="100"/>
          <a:sy n="140" d="100"/>
        </p:scale>
        <p:origin x="-952" y="14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708C3A-531A-024F-AC28-8A5A6A546E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16A0C2-F519-2843-A5D3-62FE26EEAA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B708F-3235-C64B-8943-6972A9434C3B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12D6D-56CC-D54D-932D-47A6806BD9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54C6A-65DC-BE46-B7D9-7F02E22826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D7988-EEDA-EC40-8435-C5FBC371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772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E91DA07C-0371-AF49-92B1-98B16D460E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470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charset="0"/>
        <a:cs typeface="Arial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515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2536" rIns="92536"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49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 + brainstorming</a:t>
            </a:r>
          </a:p>
        </p:txBody>
      </p:sp>
    </p:spTree>
    <p:extLst>
      <p:ext uri="{BB962C8B-B14F-4D97-AF65-F5344CB8AC3E}">
        <p14:creationId xmlns:p14="http://schemas.microsoft.com/office/powerpoint/2010/main" val="4259291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terminal</a:t>
            </a:r>
          </a:p>
          <a:p>
            <a:r>
              <a:rPr lang="en-US" dirty="0"/>
              <a:t>R</a:t>
            </a:r>
          </a:p>
          <a:p>
            <a:r>
              <a:rPr lang="en-US" dirty="0"/>
              <a:t>Print(“hello world!”)</a:t>
            </a:r>
          </a:p>
        </p:txBody>
      </p:sp>
    </p:spTree>
    <p:extLst>
      <p:ext uri="{BB962C8B-B14F-4D97-AF65-F5344CB8AC3E}">
        <p14:creationId xmlns:p14="http://schemas.microsoft.com/office/powerpoint/2010/main" val="3855290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889658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21710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de-DE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072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00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926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87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04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26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86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10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00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893191-D65F-F149-BC40-48BA506CB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C33BC-767D-8845-BB2C-A473FB4A7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34804-006E-DC44-93A2-A63A0AD6AB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168275" y="-23813"/>
            <a:ext cx="9312275" cy="90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as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220BC4A3-FD0C-0441-AC2B-0C5BB645784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</p:sldLayoutIdLst>
  <p:hf sldNum="0" hdr="0" ftr="0" dt="0"/>
  <p:txStyles>
    <p:titleStyle>
      <a:lvl1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2pPr>
      <a:lvl3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3pPr>
      <a:lvl4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4pPr>
      <a:lvl5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F596A4043DBEAE9C" TargetMode="External"/><Relationship Id="rId2" Type="http://schemas.openxmlformats.org/officeDocument/2006/relationships/hyperlink" Target="https://www.youtube.com/watch?v=WWqE7YHR4Jc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 txBox="1">
            <a:spLocks/>
          </p:cNvSpPr>
          <p:nvPr/>
        </p:nvSpPr>
        <p:spPr bwMode="auto">
          <a:xfrm>
            <a:off x="-1828800" y="1219736"/>
            <a:ext cx="9144000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40000" dirty="0">
                <a:solidFill>
                  <a:srgbClr val="99CC00"/>
                </a:solidFill>
              </a:rPr>
              <a:t>11</a:t>
            </a:r>
          </a:p>
        </p:txBody>
      </p:sp>
      <p:sp>
        <p:nvSpPr>
          <p:cNvPr id="3" name="Rectangle 2"/>
          <p:cNvSpPr/>
          <p:nvPr/>
        </p:nvSpPr>
        <p:spPr>
          <a:xfrm>
            <a:off x="5300631" y="2514600"/>
            <a:ext cx="3507692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solidFill>
                  <a:srgbClr val="99CC00"/>
                </a:solidFill>
              </a:rPr>
              <a:t>Probability</a:t>
            </a:r>
          </a:p>
          <a:p>
            <a:r>
              <a:rPr lang="en-US" sz="5000" dirty="0">
                <a:solidFill>
                  <a:srgbClr val="99CC00"/>
                </a:solidFill>
              </a:rPr>
              <a:t>and</a:t>
            </a:r>
          </a:p>
          <a:p>
            <a:r>
              <a:rPr lang="en-US" sz="5000" dirty="0">
                <a:solidFill>
                  <a:srgbClr val="99CC00"/>
                </a:solidFill>
              </a:rPr>
              <a:t>Statistics</a:t>
            </a:r>
          </a:p>
          <a:p>
            <a:endParaRPr lang="en-US" b="0" dirty="0"/>
          </a:p>
          <a:p>
            <a:r>
              <a:rPr lang="en-US" b="0" dirty="0">
                <a:latin typeface="Helvetica Neue Light"/>
                <a:cs typeface="Helvetica Neue Light"/>
              </a:rPr>
              <a:t>COMS10011 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Dr. Anne Roudaut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csxar@bristol.ac.uk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https://</a:t>
            </a:r>
            <a:r>
              <a:rPr lang="en-US" b="0" dirty="0" err="1">
                <a:latin typeface="Helvetica Neue Light"/>
                <a:cs typeface="Helvetica Neue Light"/>
              </a:rPr>
              <a:t>github.com</a:t>
            </a:r>
            <a:r>
              <a:rPr lang="en-US" b="0" dirty="0">
                <a:latin typeface="Helvetica Neue Light"/>
                <a:cs typeface="Helvetica Neue Light"/>
              </a:rPr>
              <a:t>/coms10011</a:t>
            </a: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4330700" y="1066800"/>
            <a:ext cx="595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altLang="ja-JP" sz="4000" dirty="0">
                <a:solidFill>
                  <a:schemeClr val="tx1"/>
                </a:solidFill>
                <a:latin typeface="Helvetica Neue Light" charset="0"/>
                <a:cs typeface="Helvetica Neue Light" charset="0"/>
                <a:sym typeface="Helvetica Neue Light" charset="0"/>
              </a:rPr>
              <a:t>Intro and regressions</a:t>
            </a:r>
            <a:endParaRPr lang="en-US" sz="4000" dirty="0">
              <a:solidFill>
                <a:schemeClr val="tx1"/>
              </a:solidFill>
              <a:latin typeface="Helvetica Neue Light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 flipH="1" flipV="1">
            <a:off x="3657600" y="1460500"/>
            <a:ext cx="457200" cy="11303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176" y="7169"/>
                  <a:pt x="20753" y="14339"/>
                  <a:pt x="17153" y="17939"/>
                </a:cubicBezTo>
                <a:cubicBezTo>
                  <a:pt x="13553" y="21539"/>
                  <a:pt x="6776" y="21569"/>
                  <a:pt x="0" y="21600"/>
                </a:cubicBezTo>
              </a:path>
            </a:pathLst>
          </a:custGeom>
          <a:noFill/>
          <a:ln w="317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7778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D958FF0-C5E7-AE4E-8491-BB4D35FBCF44}"/>
              </a:ext>
            </a:extLst>
          </p:cNvPr>
          <p:cNvSpPr txBox="1">
            <a:spLocks/>
          </p:cNvSpPr>
          <p:nvPr/>
        </p:nvSpPr>
        <p:spPr bwMode="auto">
          <a:xfrm>
            <a:off x="685800" y="2590800"/>
            <a:ext cx="7772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imagine you are designing a graphical interface for a new application on a laptop</a:t>
            </a:r>
          </a:p>
          <a:p>
            <a:pPr>
              <a:spcBef>
                <a:spcPct val="20000"/>
              </a:spcBef>
              <a:defRPr/>
            </a:pPr>
            <a:endParaRPr lang="en-US" sz="2400" b="0" kern="0" dirty="0">
              <a:latin typeface="Arial"/>
              <a:ea typeface="Arial"/>
              <a:cs typeface="Arial"/>
            </a:endParaRPr>
          </a:p>
          <a:p>
            <a:pPr algn="r"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how big should the buttons/icons be?</a:t>
            </a:r>
          </a:p>
        </p:txBody>
      </p:sp>
    </p:spTree>
    <p:extLst>
      <p:ext uri="{BB962C8B-B14F-4D97-AF65-F5344CB8AC3E}">
        <p14:creationId xmlns:p14="http://schemas.microsoft.com/office/powerpoint/2010/main" val="249099689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the 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 </a:t>
            </a:r>
            <a:r>
              <a:rPr lang="en-US" dirty="0">
                <a:latin typeface="Arial" charset="0"/>
                <a:cs typeface="Arial" charset="0"/>
              </a:rPr>
              <a:t>of size </a:t>
            </a:r>
            <a:r>
              <a:rPr lang="en-US" i="1" dirty="0">
                <a:latin typeface="Arial" charset="0"/>
                <a:cs typeface="Arial" charset="0"/>
              </a:rPr>
              <a:t>w</a:t>
            </a:r>
            <a:r>
              <a:rPr lang="en-US" dirty="0">
                <a:latin typeface="Arial" charset="0"/>
                <a:cs typeface="Arial" charset="0"/>
              </a:rPr>
              <a:t> at distance </a:t>
            </a:r>
            <a:r>
              <a:rPr lang="en-US" i="1" dirty="0">
                <a:latin typeface="Arial" charset="0"/>
                <a:cs typeface="Arial" charset="0"/>
              </a:rPr>
              <a:t>d </a:t>
            </a:r>
            <a:r>
              <a:rPr lang="en-US" dirty="0">
                <a:latin typeface="Arial" charset="0"/>
                <a:cs typeface="Arial" charset="0"/>
              </a:rPr>
              <a:t>can be described as T = a + b log (1 + d/w)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 = </a:t>
            </a:r>
            <a:r>
              <a:rPr lang="en-US" dirty="0">
                <a:solidFill>
                  <a:srgbClr val="FF9900"/>
                </a:solidFill>
                <a:latin typeface="Arial" charset="0"/>
                <a:cs typeface="Arial" charset="0"/>
              </a:rPr>
              <a:t>a + b </a:t>
            </a:r>
            <a:r>
              <a:rPr lang="en-US" dirty="0" err="1">
                <a:solidFill>
                  <a:srgbClr val="99CC00"/>
                </a:solidFill>
                <a:latin typeface="Arial" charset="0"/>
                <a:cs typeface="Arial" charset="0"/>
              </a:rPr>
              <a:t>I</a:t>
            </a:r>
            <a:r>
              <a:rPr lang="en-US" sz="1200" dirty="0" err="1">
                <a:solidFill>
                  <a:srgbClr val="99CC00"/>
                </a:solidFill>
                <a:latin typeface="Arial" charset="0"/>
                <a:cs typeface="Arial" charset="0"/>
              </a:rPr>
              <a:t>ndex</a:t>
            </a:r>
            <a:r>
              <a:rPr lang="en-US" dirty="0" err="1">
                <a:solidFill>
                  <a:srgbClr val="99CC00"/>
                </a:solidFill>
                <a:latin typeface="Arial" charset="0"/>
                <a:cs typeface="Arial" charset="0"/>
              </a:rPr>
              <a:t>D</a:t>
            </a:r>
            <a:r>
              <a:rPr lang="en-US" sz="1000" dirty="0" err="1">
                <a:solidFill>
                  <a:srgbClr val="99CC00"/>
                </a:solidFill>
                <a:latin typeface="Arial" charset="0"/>
                <a:cs typeface="Arial" charset="0"/>
              </a:rPr>
              <a:t>ifficulty</a:t>
            </a:r>
            <a:endParaRPr lang="en-US" sz="1000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EB1E29-390B-844C-A479-AE767CAF38C6}"/>
              </a:ext>
            </a:extLst>
          </p:cNvPr>
          <p:cNvCxnSpPr>
            <a:cxnSpLocks/>
          </p:cNvCxnSpPr>
          <p:nvPr/>
        </p:nvCxnSpPr>
        <p:spPr bwMode="auto">
          <a:xfrm>
            <a:off x="4953000" y="3276600"/>
            <a:ext cx="16764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1A7B2D-92A4-7143-B9AB-BF107C84916F}"/>
              </a:ext>
            </a:extLst>
          </p:cNvPr>
          <p:cNvCxnSpPr>
            <a:cxnSpLocks/>
          </p:cNvCxnSpPr>
          <p:nvPr/>
        </p:nvCxnSpPr>
        <p:spPr bwMode="auto">
          <a:xfrm flipH="1">
            <a:off x="4991100" y="3276600"/>
            <a:ext cx="190500" cy="8382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B88BE88-61A7-A243-9CEB-806FD892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29000" y="4419600"/>
            <a:ext cx="1562100" cy="14351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4E321F-A37D-7C4A-A6AF-7163997790BD}"/>
              </a:ext>
            </a:extLst>
          </p:cNvPr>
          <p:cNvCxnSpPr>
            <a:cxnSpLocks/>
          </p:cNvCxnSpPr>
          <p:nvPr/>
        </p:nvCxnSpPr>
        <p:spPr bwMode="auto">
          <a:xfrm>
            <a:off x="4000500" y="4419600"/>
            <a:ext cx="6477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97B4689-E5A7-034A-B5D4-810C7F6110AE}"/>
              </a:ext>
            </a:extLst>
          </p:cNvPr>
          <p:cNvSpPr/>
          <p:nvPr/>
        </p:nvSpPr>
        <p:spPr>
          <a:xfrm>
            <a:off x="4229100" y="5297934"/>
            <a:ext cx="4476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kern="0" dirty="0">
                <a:solidFill>
                  <a:srgbClr val="404040"/>
                </a:solidFill>
              </a:rPr>
              <a:t>(depends on input device)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84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-office-ribbon-1.g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8"/>
          <a:stretch/>
        </p:blipFill>
        <p:spPr>
          <a:xfrm>
            <a:off x="413349" y="2438400"/>
            <a:ext cx="8317302" cy="2287602"/>
          </a:xfrm>
          <a:prstGeom prst="rect">
            <a:avLst/>
          </a:prstGeom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0" y="52578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e.g. one reason why we have ribbons in Word now</a:t>
            </a:r>
            <a:endParaRPr lang="en-US" sz="3400" dirty="0">
              <a:solidFill>
                <a:srgbClr val="FF99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F6C4F-BEFA-314A-9E4B-68DC62680C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833"/>
          <a:stretch/>
        </p:blipFill>
        <p:spPr>
          <a:xfrm>
            <a:off x="413349" y="533400"/>
            <a:ext cx="8294696" cy="106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9CB1AE-1F94-5642-A06D-C5D8EA09BFFD}"/>
              </a:ext>
            </a:extLst>
          </p:cNvPr>
          <p:cNvSpPr/>
          <p:nvPr/>
        </p:nvSpPr>
        <p:spPr>
          <a:xfrm rot="16200000">
            <a:off x="-222029" y="984030"/>
            <a:ext cx="1056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/>
              <a:t>Word 2000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8AEB72-32CE-CD46-8FB5-99F265645486}"/>
              </a:ext>
            </a:extLst>
          </p:cNvPr>
          <p:cNvSpPr/>
          <p:nvPr/>
        </p:nvSpPr>
        <p:spPr>
          <a:xfrm rot="16200000">
            <a:off x="-242065" y="3428312"/>
            <a:ext cx="1096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/>
              <a:t>Word today</a:t>
            </a:r>
          </a:p>
        </p:txBody>
      </p:sp>
    </p:spTree>
    <p:extLst>
      <p:ext uri="{BB962C8B-B14F-4D97-AF65-F5344CB8AC3E}">
        <p14:creationId xmlns:p14="http://schemas.microsoft.com/office/powerpoint/2010/main" val="1020365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throwing paper bin">
            <a:extLst>
              <a:ext uri="{FF2B5EF4-FFF2-40B4-BE49-F238E27FC236}">
                <a16:creationId xmlns:a16="http://schemas.microsoft.com/office/drawing/2014/main" id="{DD2C1E16-6460-DA40-887F-8D9BBC59A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9">
            <a:extLst>
              <a:ext uri="{FF2B5EF4-FFF2-40B4-BE49-F238E27FC236}">
                <a16:creationId xmlns:a16="http://schemas.microsoft.com/office/drawing/2014/main" id="{5E359D7C-5AD6-DE48-9046-B381C96F0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smaller bin = harder and further = harder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000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 T = a + b ID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ABF90B9-9ABC-EB4B-A0EF-6B61C12F8C3A}"/>
              </a:ext>
            </a:extLst>
          </p:cNvPr>
          <p:cNvSpPr txBox="1">
            <a:spLocks/>
          </p:cNvSpPr>
          <p:nvPr/>
        </p:nvSpPr>
        <p:spPr bwMode="auto">
          <a:xfrm>
            <a:off x="1447800" y="3863181"/>
            <a:ext cx="7239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but where does this equation come from?</a:t>
            </a:r>
          </a:p>
        </p:txBody>
      </p:sp>
    </p:spTree>
    <p:extLst>
      <p:ext uri="{BB962C8B-B14F-4D97-AF65-F5344CB8AC3E}">
        <p14:creationId xmlns:p14="http://schemas.microsoft.com/office/powerpoint/2010/main" val="930536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tts">
            <a:hlinkClick r:id="" action="ppaction://media"/>
            <a:extLst>
              <a:ext uri="{FF2B5EF4-FFF2-40B4-BE49-F238E27FC236}">
                <a16:creationId xmlns:a16="http://schemas.microsoft.com/office/drawing/2014/main" id="{848BD1AB-3ABD-7944-AA78-B96051BDD0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24000"/>
            <a:ext cx="9144000" cy="2817812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1D0B7E27-1C8B-CE41-AD94-B8A3E49E4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341812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let’s run an experiment and ask one participant to click on targets of different IDs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2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B6B9D50-A5B3-9240-B33C-A3C99B20548A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3091EB-BAB7-F745-9DC0-00367F40264C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E61495A-B790-764B-BB24-61F0BCE124DA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017350-C631-F443-972E-FDE1F0E8CFFE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C2FFFF4-3878-A54F-864F-15C0A23C5335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D466245-48A9-BE43-977E-7EB4C832DE65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116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9C929C-63E4-184E-8E3B-8732545DF938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7FE722-3625-E349-995A-44E28A5FB3D8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99A80D-10FB-FB49-9F6F-69C8E201AC08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279501C-6A45-7942-8775-4FEEC83E17EE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EA045B-9385-3D43-9E48-3AABA36F47FC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F7DBF20-EB48-6D4F-96A2-ECA3593BE4DB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A98C8-DADF-E943-A6C7-BD14BC254263}"/>
              </a:ext>
            </a:extLst>
          </p:cNvPr>
          <p:cNvSpPr/>
          <p:nvPr/>
        </p:nvSpPr>
        <p:spPr>
          <a:xfrm>
            <a:off x="4876800" y="3674710"/>
            <a:ext cx="265970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Fitts! T = a + b ID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E06A80A-00E8-C844-B215-2AA808961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858252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this a linear regression!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10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regression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a </a:t>
            </a:r>
            <a:r>
              <a:rPr lang="en-GB" dirty="0"/>
              <a:t>technique for determining the statistical relationship between two or more variables where a change in a </a:t>
            </a:r>
            <a:r>
              <a:rPr lang="en-GB" b="1" dirty="0">
                <a:solidFill>
                  <a:srgbClr val="99CC00"/>
                </a:solidFill>
              </a:rPr>
              <a:t>dependent variable </a:t>
            </a:r>
            <a:r>
              <a:rPr lang="en-GB" dirty="0"/>
              <a:t>is associated with, and depends on, a change in one or more </a:t>
            </a:r>
            <a:r>
              <a:rPr lang="en-GB" b="1" dirty="0">
                <a:solidFill>
                  <a:srgbClr val="99CC00"/>
                </a:solidFill>
              </a:rPr>
              <a:t>independent variables</a:t>
            </a:r>
          </a:p>
          <a:p>
            <a:pPr>
              <a:lnSpc>
                <a:spcPct val="90000"/>
              </a:lnSpc>
            </a:pPr>
            <a:endParaRPr lang="en-GB" b="1" dirty="0">
              <a:solidFill>
                <a:srgbClr val="99CC00"/>
              </a:solidFill>
            </a:endParaRPr>
          </a:p>
          <a:p>
            <a:pPr>
              <a:lnSpc>
                <a:spcPct val="90000"/>
              </a:lnSpc>
            </a:pPr>
            <a:r>
              <a:rPr lang="en-GB" dirty="0"/>
              <a:t>arguably the most basic technique for </a:t>
            </a:r>
            <a:r>
              <a:rPr lang="en-GB" b="1" dirty="0">
                <a:solidFill>
                  <a:srgbClr val="99CC00"/>
                </a:solidFill>
              </a:rPr>
              <a:t>machine learning</a:t>
            </a:r>
            <a:br>
              <a:rPr lang="en-GB" dirty="0"/>
            </a:br>
            <a:br>
              <a:rPr lang="en-GB" dirty="0"/>
            </a:br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668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6790" y="44958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quick terminology of regressions</a:t>
            </a:r>
          </a:p>
        </p:txBody>
      </p:sp>
    </p:spTree>
    <p:extLst>
      <p:ext uri="{BB962C8B-B14F-4D97-AF65-F5344CB8AC3E}">
        <p14:creationId xmlns:p14="http://schemas.microsoft.com/office/powerpoint/2010/main" val="23678385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807075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217756880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21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 y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= a + b x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689EE-DB6D-FD45-9848-B2C4E5A78575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99CC00"/>
                </a:solidFill>
              </a:rPr>
              <a:t>ˆ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22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6C8AF-EE30-974E-9831-A2C3D6EEA606}"/>
              </a:ext>
            </a:extLst>
          </p:cNvPr>
          <p:cNvSpPr/>
          <p:nvPr/>
        </p:nvSpPr>
        <p:spPr>
          <a:xfrm>
            <a:off x="3253604" y="5297725"/>
            <a:ext cx="3063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independent variable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689EE-DB6D-FD45-9848-B2C4E5A78575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8882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6C8AF-EE30-974E-9831-A2C3D6EEA606}"/>
              </a:ext>
            </a:extLst>
          </p:cNvPr>
          <p:cNvSpPr/>
          <p:nvPr/>
        </p:nvSpPr>
        <p:spPr>
          <a:xfrm>
            <a:off x="3253604" y="5297725"/>
            <a:ext cx="3063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independent variable</a:t>
            </a: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92ACED-19F9-F84D-B8F3-53B997FE4386}"/>
              </a:ext>
            </a:extLst>
          </p:cNvPr>
          <p:cNvSpPr/>
          <p:nvPr/>
        </p:nvSpPr>
        <p:spPr>
          <a:xfrm rot="16200000">
            <a:off x="-715540" y="3588914"/>
            <a:ext cx="2876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dependent variable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474B2C-9A7F-5D42-BC0C-65ABD6F34E52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3513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+ b x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58CB4F-8BFF-164A-A635-15502B261D47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 is the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y intercept</a:t>
            </a:r>
            <a:endParaRPr lang="en-US" sz="2400" dirty="0">
              <a:solidFill>
                <a:srgbClr val="99CC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F7CD44-B32D-4A45-AB51-521AE2AFCD57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562A2F2-5BC6-BC45-A77E-DE4111034F2A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5436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 b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x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BA4304-672B-E848-BB4A-E0F5EC19AC0D}"/>
              </a:ext>
            </a:extLst>
          </p:cNvPr>
          <p:cNvSpPr/>
          <p:nvPr/>
        </p:nvSpPr>
        <p:spPr>
          <a:xfrm rot="20542006">
            <a:off x="3442886" y="2560882"/>
            <a:ext cx="199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b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is the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slope</a:t>
            </a:r>
            <a:endParaRPr lang="en-US" sz="2400" dirty="0">
              <a:solidFill>
                <a:srgbClr val="99CC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863BE6-C2A4-944D-9C87-F673EE85C0D7}"/>
              </a:ext>
            </a:extLst>
          </p:cNvPr>
          <p:cNvCxnSpPr>
            <a:cxnSpLocks/>
          </p:cNvCxnSpPr>
          <p:nvPr/>
        </p:nvCxnSpPr>
        <p:spPr bwMode="auto">
          <a:xfrm>
            <a:off x="4073180" y="3200400"/>
            <a:ext cx="1032220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D96DF3-E58A-FC44-93D6-8A14AE1FBBBE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819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CC14DF0-40DA-E047-8510-9D1240CCBD06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a  is the y intercept</a:t>
            </a:r>
            <a:endParaRPr lang="en-US" sz="2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8E35D43-E5C4-194D-AC52-BA296774BEE9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55CC256-BBB8-B045-81E6-C26B861688F6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8265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BA4304-672B-E848-BB4A-E0F5EC19AC0D}"/>
              </a:ext>
            </a:extLst>
          </p:cNvPr>
          <p:cNvSpPr/>
          <p:nvPr/>
        </p:nvSpPr>
        <p:spPr>
          <a:xfrm rot="20542006">
            <a:off x="3442886" y="2560882"/>
            <a:ext cx="199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b is the slope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863BE6-C2A4-944D-9C87-F673EE85C0D7}"/>
              </a:ext>
            </a:extLst>
          </p:cNvPr>
          <p:cNvCxnSpPr>
            <a:cxnSpLocks/>
          </p:cNvCxnSpPr>
          <p:nvPr/>
        </p:nvCxnSpPr>
        <p:spPr bwMode="auto">
          <a:xfrm>
            <a:off x="4073180" y="3200400"/>
            <a:ext cx="1032220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D96DF3-E58A-FC44-93D6-8A14AE1FBBBE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819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CC14DF0-40DA-E047-8510-9D1240CCBD06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a  is the y intercept</a:t>
            </a:r>
            <a:endParaRPr lang="en-US" sz="2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8E35D43-E5C4-194D-AC52-BA296774BEE9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80AC8EF-5101-6E4D-AFB4-9A18F7D1A113}"/>
              </a:ext>
            </a:extLst>
          </p:cNvPr>
          <p:cNvSpPr/>
          <p:nvPr/>
        </p:nvSpPr>
        <p:spPr bwMode="auto">
          <a:xfrm>
            <a:off x="2438400" y="2514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B4BE80-4858-DD4F-ABF1-445A8527C580}"/>
              </a:ext>
            </a:extLst>
          </p:cNvPr>
          <p:cNvCxnSpPr>
            <a:cxnSpLocks/>
          </p:cNvCxnSpPr>
          <p:nvPr/>
        </p:nvCxnSpPr>
        <p:spPr bwMode="auto">
          <a:xfrm flipV="1">
            <a:off x="2514600" y="2613118"/>
            <a:ext cx="0" cy="11206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BF46038-5CE1-C041-8C80-3A51C81910DB}"/>
              </a:ext>
            </a:extLst>
          </p:cNvPr>
          <p:cNvSpPr/>
          <p:nvPr/>
        </p:nvSpPr>
        <p:spPr>
          <a:xfrm>
            <a:off x="3041472" y="1343033"/>
            <a:ext cx="27895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residual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(deviation)</a:t>
            </a:r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B54350-A870-AD45-8B54-C4BD8919B8BF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9024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49530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goodness </a:t>
            </a:r>
            <a:b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of fit</a:t>
            </a:r>
          </a:p>
        </p:txBody>
      </p:sp>
    </p:spTree>
    <p:extLst>
      <p:ext uri="{BB962C8B-B14F-4D97-AF65-F5344CB8AC3E}">
        <p14:creationId xmlns:p14="http://schemas.microsoft.com/office/powerpoint/2010/main" val="323907570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8382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2672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3048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6248401" y="4343400"/>
            <a:ext cx="289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9511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2684110"/>
            <a:ext cx="231986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2971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2362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2057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16441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1491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10994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67EB914-F3E5-D642-BA4D-90B5CB82A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line is a good fit to our data? </a:t>
            </a:r>
          </a:p>
        </p:txBody>
      </p:sp>
    </p:spTree>
    <p:extLst>
      <p:ext uri="{BB962C8B-B14F-4D97-AF65-F5344CB8AC3E}">
        <p14:creationId xmlns:p14="http://schemas.microsoft.com/office/powerpoint/2010/main" val="424394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8382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2672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3048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9511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2684110"/>
            <a:ext cx="231986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3276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2133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2133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1219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1447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2057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5198006A-8277-694B-963D-2757B921D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line is a good fit to our data? what about now?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8A1380-9AAD-2449-9A9D-8B4F8AAC61C7}"/>
              </a:ext>
            </a:extLst>
          </p:cNvPr>
          <p:cNvSpPr/>
          <p:nvPr/>
        </p:nvSpPr>
        <p:spPr>
          <a:xfrm>
            <a:off x="1481408" y="6165740"/>
            <a:ext cx="5546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sz="2400" dirty="0">
                <a:solidFill>
                  <a:srgbClr val="99CC00"/>
                </a:solidFill>
              </a:rPr>
              <a:t>&lt;brainstorming with your neighbor&gt;</a:t>
            </a:r>
            <a:r>
              <a:rPr lang="en-US" sz="2400" b="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7EBD34-3DD0-C143-BC66-34B4FB8692D4}"/>
              </a:ext>
            </a:extLst>
          </p:cNvPr>
          <p:cNvSpPr/>
          <p:nvPr/>
        </p:nvSpPr>
        <p:spPr>
          <a:xfrm>
            <a:off x="6248401" y="4343400"/>
            <a:ext cx="289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762000" y="2590800"/>
            <a:ext cx="784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we can compute the </a:t>
            </a:r>
            <a:r>
              <a:rPr lang="en-US" sz="2400" dirty="0">
                <a:solidFill>
                  <a:srgbClr val="99CC00"/>
                </a:solidFill>
              </a:rPr>
              <a:t>goodness of fit </a:t>
            </a:r>
            <a:r>
              <a:rPr lang="en-US" sz="2400" b="0" dirty="0"/>
              <a:t>with several methods</a:t>
            </a:r>
          </a:p>
          <a:p>
            <a:pPr lvl="0"/>
            <a:endParaRPr lang="en-US" sz="2400" b="0" dirty="0"/>
          </a:p>
          <a:p>
            <a:pPr lvl="0" algn="r"/>
            <a:r>
              <a:rPr lang="en-US" sz="2400" b="0" dirty="0"/>
              <a:t>e.g. standard error of the estimate </a:t>
            </a:r>
          </a:p>
          <a:p>
            <a:pPr lvl="0" algn="r"/>
            <a:r>
              <a:rPr lang="en-US" sz="2400" b="0" dirty="0"/>
              <a:t>or R squared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7628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5000" kern="0" dirty="0">
                <a:solidFill>
                  <a:srgbClr val="000000"/>
                </a:solidFill>
                <a:latin typeface="Arial"/>
                <a:cs typeface="Arial"/>
              </a:rPr>
              <a:t>Human Computer Interaction (HCI)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a multidisciplinary field of study focusing on the design of computer technology and, in particular, the interaction between humans (the users) and computers</a:t>
            </a:r>
            <a:endParaRPr lang="en-GB" sz="2400" b="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3067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standard error of the estimate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3925668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267634"/>
            <a:ext cx="0" cy="6279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934200" y="2267634"/>
            <a:ext cx="0" cy="798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589110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310778" y="5015051"/>
              <a:ext cx="4037181" cy="990600"/>
              <a:chOff x="1158520" y="5638800"/>
              <a:chExt cx="4037181" cy="990600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2822937" y="5733365"/>
                <a:ext cx="1063112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123677" y="6204668"/>
                <a:ext cx="2392001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2400" kern="0" dirty="0">
                    <a:solidFill>
                      <a:srgbClr val="000000"/>
                    </a:solidFill>
                  </a:rPr>
                  <a:t>(sample size-2)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1EBF15-25DC-1242-8AEB-EC644CDA0E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13283" y="5638800"/>
                <a:ext cx="3682418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9277750-A2C3-6E40-B745-3ED3DFC82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8004" y="5638800"/>
                <a:ext cx="21527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2B43039-B6E9-D244-B4DE-CA1C6460C4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158520" y="5638800"/>
                <a:ext cx="14829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219476E-629E-8A4F-9EED-8B3E62FDD571}"/>
              </a:ext>
            </a:extLst>
          </p:cNvPr>
          <p:cNvCxnSpPr>
            <a:cxnSpLocks/>
          </p:cNvCxnSpPr>
          <p:nvPr/>
        </p:nvCxnSpPr>
        <p:spPr bwMode="auto">
          <a:xfrm flipV="1">
            <a:off x="3057939" y="4936225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61345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standard error of the estimate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3925668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267634"/>
            <a:ext cx="0" cy="6279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934200" y="2267634"/>
            <a:ext cx="0" cy="798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589110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310778" y="5015051"/>
              <a:ext cx="4191071" cy="990600"/>
              <a:chOff x="1158520" y="5638800"/>
              <a:chExt cx="4191071" cy="990600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1359396" y="5733365"/>
                <a:ext cx="3990195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(estimated y – actual y)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123677" y="6204668"/>
                <a:ext cx="2392001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2400" kern="0" dirty="0">
                    <a:solidFill>
                      <a:srgbClr val="000000"/>
                    </a:solidFill>
                  </a:rPr>
                  <a:t>(sample size-2)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1EBF15-25DC-1242-8AEB-EC644CDA0E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13283" y="5638800"/>
                <a:ext cx="3682418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9277750-A2C3-6E40-B745-3ED3DFC82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8004" y="5638800"/>
                <a:ext cx="21527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2B43039-B6E9-D244-B4DE-CA1C6460C4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158520" y="5638800"/>
                <a:ext cx="14829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095B5A7-F829-AE4E-8C81-EDB7DC2B6506}"/>
              </a:ext>
            </a:extLst>
          </p:cNvPr>
          <p:cNvSpPr/>
          <p:nvPr/>
        </p:nvSpPr>
        <p:spPr>
          <a:xfrm>
            <a:off x="2917880" y="4868868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27920F-E3FD-E34B-B674-96A91975C92A}"/>
              </a:ext>
            </a:extLst>
          </p:cNvPr>
          <p:cNvGrpSpPr/>
          <p:nvPr/>
        </p:nvGrpSpPr>
        <p:grpSpPr>
          <a:xfrm>
            <a:off x="1828800" y="5407528"/>
            <a:ext cx="6530800" cy="1259216"/>
            <a:chOff x="1828800" y="5407528"/>
            <a:chExt cx="6530800" cy="125921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87A965-B936-EC4B-8946-DE405D66315E}"/>
                </a:ext>
              </a:extLst>
            </p:cNvPr>
            <p:cNvSpPr/>
            <p:nvPr/>
          </p:nvSpPr>
          <p:spPr>
            <a:xfrm>
              <a:off x="3832399" y="6205079"/>
              <a:ext cx="45272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also called degree of freedom</a:t>
              </a:r>
              <a:endParaRPr lang="en-US" sz="2400" dirty="0">
                <a:solidFill>
                  <a:srgbClr val="99CC00"/>
                </a:solidFill>
              </a:endParaRP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B37DD46-B1D2-334C-BE49-5AE99DD466DF}"/>
                </a:ext>
              </a:extLst>
            </p:cNvPr>
            <p:cNvSpPr/>
            <p:nvPr/>
          </p:nvSpPr>
          <p:spPr bwMode="auto">
            <a:xfrm>
              <a:off x="1828800" y="5407528"/>
              <a:ext cx="2209800" cy="424732"/>
            </a:xfrm>
            <a:prstGeom prst="roundRect">
              <a:avLst/>
            </a:prstGeom>
            <a:noFill/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AB12342-754C-C14F-B2EC-6829F8918538}"/>
                </a:ext>
              </a:extLst>
            </p:cNvPr>
            <p:cNvCxnSpPr/>
            <p:nvPr/>
          </p:nvCxnSpPr>
          <p:spPr bwMode="auto">
            <a:xfrm>
              <a:off x="4038600" y="5767222"/>
              <a:ext cx="1676400" cy="420718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4883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685800" y="25146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S gives a standard error in the metric of the data (the less the better)</a:t>
            </a:r>
          </a:p>
          <a:p>
            <a:pPr lvl="0"/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644704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991785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1792898" y="5109616"/>
              <a:ext cx="3379816" cy="896035"/>
              <a:chOff x="1676400" y="5733365"/>
              <a:chExt cx="3379816" cy="896035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2865416" y="5733365"/>
                <a:ext cx="978153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830601" y="6204668"/>
                <a:ext cx="978153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1981200" y="3352800"/>
            <a:ext cx="8282" cy="55184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323556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V="1">
            <a:off x="4191000" y="3124200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1600" y="2873925"/>
            <a:ext cx="6596" cy="51560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V="1">
            <a:off x="6203703" y="2527493"/>
            <a:ext cx="0" cy="8329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2"/>
            <a:ext cx="0" cy="114538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4252A68-C2D8-884C-873A-DA326585B7EC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9086" y="5338900"/>
            <a:ext cx="0" cy="37736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05180F-7919-254E-B880-9B53050C39A0}"/>
              </a:ext>
            </a:extLst>
          </p:cNvPr>
          <p:cNvCxnSpPr>
            <a:cxnSpLocks/>
          </p:cNvCxnSpPr>
          <p:nvPr/>
        </p:nvCxnSpPr>
        <p:spPr bwMode="auto">
          <a:xfrm flipV="1">
            <a:off x="3021333" y="5867198"/>
            <a:ext cx="3284" cy="30006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24363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991785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152380" y="5109616"/>
              <a:ext cx="4075155" cy="896035"/>
              <a:chOff x="1316918" y="5733365"/>
              <a:chExt cx="4075155" cy="896035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1316918" y="5733365"/>
                <a:ext cx="4075155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estimated y – mean y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1556218" y="6204668"/>
                <a:ext cx="3526928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actual y – mean y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1981200" y="3352800"/>
            <a:ext cx="8282" cy="55184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323556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V="1">
            <a:off x="4191000" y="3124200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1600" y="2873925"/>
            <a:ext cx="6596" cy="51560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V="1">
            <a:off x="6203703" y="2527493"/>
            <a:ext cx="0" cy="8329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2"/>
            <a:ext cx="0" cy="114538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EF2604B-0EE6-9F41-A097-AF58B4ABAC36}"/>
              </a:ext>
            </a:extLst>
          </p:cNvPr>
          <p:cNvSpPr/>
          <p:nvPr/>
        </p:nvSpPr>
        <p:spPr>
          <a:xfrm>
            <a:off x="2976430" y="5267439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048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762000" y="26670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R</a:t>
            </a:r>
            <a:r>
              <a:rPr lang="en-US" sz="2400" b="0" baseline="30000" dirty="0"/>
              <a:t>2</a:t>
            </a:r>
            <a:r>
              <a:rPr lang="en-US" sz="2400" b="0" dirty="0"/>
              <a:t> gives a percentage and 100% means perfect fit (&gt;70% is better)</a:t>
            </a:r>
          </a:p>
          <a:p>
            <a:pPr lvl="0"/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799885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3674710"/>
            <a:ext cx="23198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R</a:t>
            </a:r>
            <a:r>
              <a:rPr lang="en-US" sz="2400" kern="0" baseline="30000" dirty="0">
                <a:solidFill>
                  <a:srgbClr val="000000"/>
                </a:solidFill>
              </a:rPr>
              <a:t>2</a:t>
            </a:r>
            <a:r>
              <a:rPr lang="en-US" sz="2400" kern="0" dirty="0">
                <a:solidFill>
                  <a:srgbClr val="000000"/>
                </a:solidFill>
              </a:rPr>
              <a:t> = 0.97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67EB914-F3E5-D642-BA4D-90B5CB82A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is a good fit but also a good representation of the human ability?</a:t>
            </a:r>
          </a:p>
        </p:txBody>
      </p:sp>
    </p:spTree>
    <p:extLst>
      <p:ext uri="{BB962C8B-B14F-4D97-AF65-F5344CB8AC3E}">
        <p14:creationId xmlns:p14="http://schemas.microsoft.com/office/powerpoint/2010/main" val="292593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4876800" cy="4525963"/>
          </a:xfrm>
        </p:spPr>
        <p:txBody>
          <a:bodyPr lIns="92075" tIns="46038" rIns="92075" bIns="46038"/>
          <a:lstStyle/>
          <a:p>
            <a:pPr eaLnBrk="1" hangingPunct="1"/>
            <a:endParaRPr lang="en-US" sz="2800" b="1">
              <a:solidFill>
                <a:srgbClr val="99CC00"/>
              </a:solidFill>
              <a:latin typeface="Arial" charset="0"/>
            </a:endParaRPr>
          </a:p>
          <a:p>
            <a:pPr eaLnBrk="1" hangingPunct="1"/>
            <a:r>
              <a:rPr lang="en-US" sz="2800">
                <a:latin typeface="Arial" charset="0"/>
              </a:rPr>
              <a:t>to </a:t>
            </a:r>
            <a:r>
              <a:rPr lang="en-US" sz="2800" b="1">
                <a:solidFill>
                  <a:srgbClr val="99CC00"/>
                </a:solidFill>
                <a:latin typeface="Arial" charset="0"/>
              </a:rPr>
              <a:t>gain additional confidence </a:t>
            </a:r>
            <a:r>
              <a:rPr lang="en-US" sz="2800">
                <a:latin typeface="Arial" charset="0"/>
              </a:rPr>
              <a:t>we </a:t>
            </a:r>
            <a:r>
              <a:rPr lang="en-US" sz="2800" b="1">
                <a:solidFill>
                  <a:srgbClr val="99CC00"/>
                </a:solidFill>
                <a:latin typeface="Arial" charset="0"/>
              </a:rPr>
              <a:t>repeat</a:t>
            </a:r>
          </a:p>
        </p:txBody>
      </p:sp>
      <p:pic>
        <p:nvPicPr>
          <p:cNvPr id="99330" name="Picture 3" descr="the_differen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812800"/>
            <a:ext cx="4271963" cy="802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 bwMode="auto">
          <a:xfrm>
            <a:off x="6604000" y="5207000"/>
            <a:ext cx="1981200" cy="1854200"/>
          </a:xfrm>
          <a:prstGeom prst="roundRect">
            <a:avLst>
              <a:gd name="adj" fmla="val 50000"/>
            </a:avLst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1016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0" y="2997200"/>
            <a:ext cx="9144000" cy="2708275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we gain trust in a model if it fits the data</a:t>
            </a:r>
            <a:br>
              <a:rPr lang="en-US" sz="3400" b="0" dirty="0">
                <a:solidFill>
                  <a:schemeClr val="bg1"/>
                </a:solidFill>
              </a:rPr>
            </a:br>
            <a:r>
              <a:rPr lang="en-US" sz="3400" b="0" dirty="0">
                <a:solidFill>
                  <a:schemeClr val="bg1"/>
                </a:solidFill>
              </a:rPr>
              <a:t>with </a:t>
            </a:r>
            <a:r>
              <a:rPr lang="en-US" sz="3400" dirty="0">
                <a:solidFill>
                  <a:srgbClr val="99CC00"/>
                </a:solidFill>
              </a:rPr>
              <a:t>little error </a:t>
            </a:r>
            <a:r>
              <a:rPr lang="en-US" sz="3400" b="0" dirty="0">
                <a:solidFill>
                  <a:schemeClr val="bg1"/>
                </a:solidFill>
              </a:rPr>
              <a:t>when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is verified with a </a:t>
            </a:r>
            <a:r>
              <a:rPr lang="en-US" sz="3400" dirty="0">
                <a:solidFill>
                  <a:srgbClr val="99CC00"/>
                </a:solidFill>
              </a:rPr>
              <a:t>lot of data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holds across very </a:t>
            </a:r>
            <a:r>
              <a:rPr lang="en-US" sz="3400" dirty="0">
                <a:solidFill>
                  <a:srgbClr val="99CC00"/>
                </a:solidFill>
              </a:rPr>
              <a:t>different people,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is verified in </a:t>
            </a:r>
            <a:r>
              <a:rPr lang="en-US" sz="3400" dirty="0">
                <a:solidFill>
                  <a:srgbClr val="99CC00"/>
                </a:solidFill>
              </a:rPr>
              <a:t>independent studies…</a:t>
            </a:r>
          </a:p>
        </p:txBody>
      </p:sp>
    </p:spTree>
    <p:extLst>
      <p:ext uri="{BB962C8B-B14F-4D97-AF65-F5344CB8AC3E}">
        <p14:creationId xmlns:p14="http://schemas.microsoft.com/office/powerpoint/2010/main" val="12870788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7EB0D6-4D57-2B4B-AA2F-2E1F613C1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0"/>
            <a:ext cx="7772400" cy="2286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D1B42EE8-98F2-5447-AE18-9B883E64F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66199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Fitts’s original paper is probably the most cited in HCI, studies done and redone many times</a:t>
            </a:r>
          </a:p>
        </p:txBody>
      </p:sp>
    </p:spTree>
    <p:extLst>
      <p:ext uri="{BB962C8B-B14F-4D97-AF65-F5344CB8AC3E}">
        <p14:creationId xmlns:p14="http://schemas.microsoft.com/office/powerpoint/2010/main" val="1357941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5562600"/>
            <a:ext cx="8839200" cy="9144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practically</a:t>
            </a:r>
          </a:p>
        </p:txBody>
      </p:sp>
    </p:spTree>
    <p:extLst>
      <p:ext uri="{BB962C8B-B14F-4D97-AF65-F5344CB8AC3E}">
        <p14:creationId xmlns:p14="http://schemas.microsoft.com/office/powerpoint/2010/main" val="189124514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2"/>
          <p:cNvSpPr txBox="1">
            <a:spLocks noChangeArrowheads="1"/>
          </p:cNvSpPr>
          <p:nvPr/>
        </p:nvSpPr>
        <p:spPr bwMode="auto">
          <a:xfrm>
            <a:off x="3124200" y="2362200"/>
            <a:ext cx="32099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C</a:t>
            </a:r>
          </a:p>
        </p:txBody>
      </p:sp>
      <p:sp>
        <p:nvSpPr>
          <p:cNvPr id="16386" name="Oval 3"/>
          <p:cNvSpPr>
            <a:spLocks noChangeArrowheads="1"/>
          </p:cNvSpPr>
          <p:nvPr/>
        </p:nvSpPr>
        <p:spPr bwMode="auto">
          <a:xfrm flipH="1" flipV="1">
            <a:off x="3189288" y="1981200"/>
            <a:ext cx="3200400" cy="3200400"/>
          </a:xfrm>
          <a:prstGeom prst="ellipse">
            <a:avLst/>
          </a:prstGeom>
          <a:noFill/>
          <a:ln w="71120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6629400" y="-914400"/>
            <a:ext cx="12350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I</a:t>
            </a:r>
          </a:p>
        </p:txBody>
      </p:sp>
      <p:sp>
        <p:nvSpPr>
          <p:cNvPr id="16388" name="Text Box 5"/>
          <p:cNvSpPr txBox="1">
            <a:spLocks noChangeArrowheads="1"/>
          </p:cNvSpPr>
          <p:nvPr/>
        </p:nvSpPr>
        <p:spPr bwMode="auto">
          <a:xfrm>
            <a:off x="609600" y="-762000"/>
            <a:ext cx="32099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H</a:t>
            </a:r>
          </a:p>
        </p:txBody>
      </p:sp>
      <p:sp>
        <p:nvSpPr>
          <p:cNvPr id="16389" name="Arc 6"/>
          <p:cNvSpPr>
            <a:spLocks/>
          </p:cNvSpPr>
          <p:nvPr/>
        </p:nvSpPr>
        <p:spPr bwMode="auto">
          <a:xfrm>
            <a:off x="4789488" y="1981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0" name="Arc 7"/>
          <p:cNvSpPr>
            <a:spLocks/>
          </p:cNvSpPr>
          <p:nvPr/>
        </p:nvSpPr>
        <p:spPr bwMode="auto">
          <a:xfrm rot="19800000" flipH="1">
            <a:off x="2895600" y="2489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1" name="Arc 8"/>
          <p:cNvSpPr>
            <a:spLocks/>
          </p:cNvSpPr>
          <p:nvPr/>
        </p:nvSpPr>
        <p:spPr bwMode="auto">
          <a:xfrm rot="7200000">
            <a:off x="4281488" y="38735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7" name="Text Box 11"/>
          <p:cNvSpPr txBox="1">
            <a:spLocks noChangeArrowheads="1"/>
          </p:cNvSpPr>
          <p:nvPr/>
        </p:nvSpPr>
        <p:spPr bwMode="auto">
          <a:xfrm>
            <a:off x="6019800" y="922419"/>
            <a:ext cx="238046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solidFill>
                  <a:srgbClr val="404040"/>
                </a:solidFill>
                <a:latin typeface="Verdana" charset="0"/>
                <a:sym typeface="Arial" charset="0"/>
              </a:rPr>
              <a:t>design</a:t>
            </a:r>
          </a:p>
        </p:txBody>
      </p:sp>
      <p:sp>
        <p:nvSpPr>
          <p:cNvPr id="16398" name="Text Box 9"/>
          <p:cNvSpPr txBox="1">
            <a:spLocks noChangeArrowheads="1"/>
          </p:cNvSpPr>
          <p:nvPr/>
        </p:nvSpPr>
        <p:spPr bwMode="auto">
          <a:xfrm>
            <a:off x="2192622" y="5628111"/>
            <a:ext cx="505907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solidFill>
                  <a:srgbClr val="404040"/>
                </a:solidFill>
                <a:latin typeface="Verdana" charset="0"/>
                <a:sym typeface="Arial" charset="0"/>
              </a:rPr>
              <a:t>comp. science</a:t>
            </a:r>
          </a:p>
        </p:txBody>
      </p:sp>
      <p:sp>
        <p:nvSpPr>
          <p:cNvPr id="18" name="Arc 6"/>
          <p:cNvSpPr>
            <a:spLocks/>
          </p:cNvSpPr>
          <p:nvPr/>
        </p:nvSpPr>
        <p:spPr bwMode="auto">
          <a:xfrm>
            <a:off x="4789488" y="1981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9" name="Arc 7"/>
          <p:cNvSpPr>
            <a:spLocks/>
          </p:cNvSpPr>
          <p:nvPr/>
        </p:nvSpPr>
        <p:spPr bwMode="auto">
          <a:xfrm rot="19800000" flipH="1">
            <a:off x="2895600" y="2489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20" name="Arc 8"/>
          <p:cNvSpPr>
            <a:spLocks/>
          </p:cNvSpPr>
          <p:nvPr/>
        </p:nvSpPr>
        <p:spPr bwMode="auto">
          <a:xfrm rot="7200000">
            <a:off x="4281488" y="38735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21" name="Oval 13"/>
          <p:cNvSpPr>
            <a:spLocks noChangeArrowheads="1"/>
          </p:cNvSpPr>
          <p:nvPr/>
        </p:nvSpPr>
        <p:spPr bwMode="auto">
          <a:xfrm>
            <a:off x="4656138" y="4995863"/>
            <a:ext cx="334962" cy="334962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2" name="Oval 14"/>
          <p:cNvSpPr>
            <a:spLocks noChangeArrowheads="1"/>
          </p:cNvSpPr>
          <p:nvPr/>
        </p:nvSpPr>
        <p:spPr bwMode="auto">
          <a:xfrm>
            <a:off x="3187700" y="2667000"/>
            <a:ext cx="334963" cy="33496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3" name="Oval 15"/>
          <p:cNvSpPr>
            <a:spLocks noChangeArrowheads="1"/>
          </p:cNvSpPr>
          <p:nvPr/>
        </p:nvSpPr>
        <p:spPr bwMode="auto">
          <a:xfrm>
            <a:off x="6019800" y="2667000"/>
            <a:ext cx="334963" cy="33496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4" name="Text Box 10">
            <a:extLst>
              <a:ext uri="{FF2B5EF4-FFF2-40B4-BE49-F238E27FC236}">
                <a16:creationId xmlns:a16="http://schemas.microsoft.com/office/drawing/2014/main" id="{6AA88102-FF10-9647-90E1-37CD852C3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64" y="420507"/>
            <a:ext cx="4770537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latin typeface="Verdana" charset="0"/>
                <a:sym typeface="Arial" charset="0"/>
              </a:rPr>
              <a:t>experimental</a:t>
            </a:r>
          </a:p>
          <a:p>
            <a:pPr eaLnBrk="1" hangingPunct="1"/>
            <a:r>
              <a:rPr lang="en-US" sz="5000" dirty="0">
                <a:latin typeface="Verdana" charset="0"/>
                <a:sym typeface="Arial" charset="0"/>
              </a:rPr>
              <a:t>psychology</a:t>
            </a:r>
            <a:endParaRPr lang="el-GR" sz="5000" dirty="0">
              <a:latin typeface="Verdana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69944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BF072-FFA7-074C-9373-B7CE88651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756682"/>
            <a:ext cx="6604000" cy="414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51836E-18AA-E644-BE59-CC0F68C9E59F}"/>
              </a:ext>
            </a:extLst>
          </p:cNvPr>
          <p:cNvSpPr txBox="1"/>
          <p:nvPr/>
        </p:nvSpPr>
        <p:spPr>
          <a:xfrm>
            <a:off x="10687050" y="2476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DD9BC0-AE17-0D4F-9FAF-8E5BE2E8186A}"/>
              </a:ext>
            </a:extLst>
          </p:cNvPr>
          <p:cNvSpPr/>
          <p:nvPr/>
        </p:nvSpPr>
        <p:spPr bwMode="auto">
          <a:xfrm>
            <a:off x="3835400" y="616982"/>
            <a:ext cx="508000" cy="457200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825514-C8CF-0848-AEC2-C1556B62E4F0}"/>
              </a:ext>
            </a:extLst>
          </p:cNvPr>
          <p:cNvSpPr/>
          <p:nvPr/>
        </p:nvSpPr>
        <p:spPr bwMode="auto">
          <a:xfrm>
            <a:off x="1397000" y="4198382"/>
            <a:ext cx="2387600" cy="698500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5ECF4-E320-B745-96AF-50B0623F0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340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we will be using </a:t>
            </a:r>
            <a:r>
              <a:rPr lang="en-US" sz="3600" dirty="0">
                <a:solidFill>
                  <a:srgbClr val="99CC00"/>
                </a:solidFill>
              </a:rPr>
              <a:t>R </a:t>
            </a:r>
            <a:r>
              <a:rPr lang="en-US" sz="3600" b="0" dirty="0">
                <a:solidFill>
                  <a:schemeClr val="bg1"/>
                </a:solidFill>
              </a:rPr>
              <a:t>and I will try to give you as much as possible of examples</a:t>
            </a:r>
            <a:endParaRPr lang="en-US" sz="3600" dirty="0">
              <a:solidFill>
                <a:srgbClr val="99CC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02A775-1A4D-0244-9DBE-7BCB5C23D7DB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544417EC-75C5-0C40-B2E2-9582F3526150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1E3156-0B59-3B48-8B0E-A8658A3DE2A7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9359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1720840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head(cars)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</a:t>
            </a:r>
            <a:r>
              <a:rPr lang="en-US" b="0" dirty="0">
                <a:latin typeface="Courier" pitchFamily="2" charset="0"/>
              </a:rPr>
              <a:t> cars is a table that already comes with R and contain 50 observations of speed and distance in two rows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scatter.smooth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x=</a:t>
            </a:r>
            <a:r>
              <a:rPr lang="en-GB" b="0" dirty="0" err="1">
                <a:latin typeface="Courier" pitchFamily="2" charset="0"/>
              </a:rPr>
              <a:t>cars$speed</a:t>
            </a:r>
            <a:r>
              <a:rPr lang="en-GB" b="0" dirty="0">
                <a:latin typeface="Courier" pitchFamily="2" charset="0"/>
              </a:rPr>
              <a:t>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y=</a:t>
            </a:r>
            <a:r>
              <a:rPr lang="en-GB" b="0" dirty="0" err="1">
                <a:latin typeface="Courier" pitchFamily="2" charset="0"/>
              </a:rPr>
              <a:t>cars$dist</a:t>
            </a:r>
            <a:r>
              <a:rPr lang="en-GB" b="0" dirty="0">
                <a:latin typeface="Courier" pitchFamily="2" charset="0"/>
              </a:rPr>
              <a:t>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main="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Dist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~ Speed"</a:t>
            </a:r>
            <a:r>
              <a:rPr lang="en-GB" b="0" dirty="0">
                <a:latin typeface="Courier" pitchFamily="2" charset="0"/>
              </a:rPr>
              <a:t>)</a:t>
            </a:r>
          </a:p>
          <a:p>
            <a:endParaRPr lang="en-GB" b="0" dirty="0">
              <a:latin typeface="Courier" pitchFamily="2" charset="0"/>
            </a:endParaRPr>
          </a:p>
          <a:p>
            <a:r>
              <a:rPr lang="en-GB" b="0" dirty="0" err="1">
                <a:latin typeface="Courier" pitchFamily="2" charset="0"/>
              </a:rPr>
              <a:t>linearMod</a:t>
            </a:r>
            <a:r>
              <a:rPr lang="en-GB" b="0" dirty="0">
                <a:latin typeface="Courier" pitchFamily="2" charset="0"/>
              </a:rPr>
              <a:t>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lm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 err="1">
                <a:latin typeface="Courier" pitchFamily="2" charset="0"/>
              </a:rPr>
              <a:t>dist</a:t>
            </a:r>
            <a:r>
              <a:rPr lang="en-GB" b="0" dirty="0">
                <a:latin typeface="Courier" pitchFamily="2" charset="0"/>
              </a:rPr>
              <a:t> ~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>
                <a:latin typeface="Courier" pitchFamily="2" charset="0"/>
              </a:rPr>
              <a:t>speed,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data=</a:t>
            </a:r>
            <a:r>
              <a:rPr lang="en-GB" b="0" dirty="0">
                <a:latin typeface="Courier" pitchFamily="2" charset="0"/>
              </a:rPr>
              <a:t>cars)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 build linear regression model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abline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linearMod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col="blue") # draw the regression line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  <a:cs typeface="Arial" pitchFamily="-112" charset="0"/>
              </a:rPr>
              <a:t>summary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 err="1">
                <a:latin typeface="Courier" pitchFamily="2" charset="0"/>
              </a:rPr>
              <a:t>linearMod</a:t>
            </a:r>
            <a:r>
              <a:rPr lang="en-GB" b="0" dirty="0">
                <a:latin typeface="Courier" pitchFamily="2" charset="0"/>
              </a:rPr>
              <a:t>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 goodness of fit</a:t>
            </a:r>
            <a:endParaRPr lang="en-GB" b="0" dirty="0">
              <a:latin typeface="Courier" pitchFamily="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0D8E6-F6B0-0048-AAF0-DFABB9F30EDC}"/>
              </a:ext>
            </a:extLst>
          </p:cNvPr>
          <p:cNvSpPr/>
          <p:nvPr/>
        </p:nvSpPr>
        <p:spPr>
          <a:xfrm>
            <a:off x="457200" y="114804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>
                <a:solidFill>
                  <a:srgbClr val="99CC00"/>
                </a:solidFill>
              </a:rPr>
              <a:t>in your terminal</a:t>
            </a:r>
          </a:p>
        </p:txBody>
      </p:sp>
    </p:spTree>
    <p:extLst>
      <p:ext uri="{BB962C8B-B14F-4D97-AF65-F5344CB8AC3E}">
        <p14:creationId xmlns:p14="http://schemas.microsoft.com/office/powerpoint/2010/main" val="420478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EC9465-5732-E744-B6F8-04D4073F3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28600"/>
            <a:ext cx="7023100" cy="63881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50A4981-211A-C946-859D-4EF4ABF23BE9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F058792-EE7C-C640-BB6E-B64C20CE0E8C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F95677-21EB-4D43-A4FF-693E0B344C56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0296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990600" y="1368622"/>
            <a:ext cx="69522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Call: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lm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(formula =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dist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 ~ speed, data = cars)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Min      1Q  Median      3Q     Max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-29.069  -9.525  -2.272   9.215  43.201 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Coefficients: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        Estimate Std. Error t value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Pr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(&gt;|t|)  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(Intercept) -17.5791     6.7584  -2.601   0.0123 *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speed         3.9324     0.4155   9.464 1.49e-12 ***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---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Signif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. codes:  0 ‘***’ 0.001 ‘**’ 0.01 ‘*’ 0.05 ‘.’ 0.1 ‘ ’ 1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 standard error: 15.38 on 48 degrees of freedom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Multiple R-squared:  0.6511, Adjusted R-squared:  0.6438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F-statistic: 89.57 on 1 and 48 DF,  p-value: 1.49e-12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5DB2A9-4DF6-954E-9AEF-C3197718AD73}"/>
              </a:ext>
            </a:extLst>
          </p:cNvPr>
          <p:cNvSpPr/>
          <p:nvPr/>
        </p:nvSpPr>
        <p:spPr bwMode="auto">
          <a:xfrm>
            <a:off x="986586" y="3733800"/>
            <a:ext cx="2518613" cy="457200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F57E531-02A1-BA42-8FC1-9F8597D0C352}"/>
              </a:ext>
            </a:extLst>
          </p:cNvPr>
          <p:cNvSpPr/>
          <p:nvPr/>
        </p:nvSpPr>
        <p:spPr bwMode="auto">
          <a:xfrm>
            <a:off x="986588" y="4952999"/>
            <a:ext cx="6023811" cy="294113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8B0E4D-F833-FD42-B0AD-0AF5394E5788}"/>
              </a:ext>
            </a:extLst>
          </p:cNvPr>
          <p:cNvSpPr/>
          <p:nvPr/>
        </p:nvSpPr>
        <p:spPr bwMode="auto">
          <a:xfrm>
            <a:off x="1981200" y="5247112"/>
            <a:ext cx="2133600" cy="311478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B0198B-1871-D240-81EC-230EF6CAE3CD}"/>
              </a:ext>
            </a:extLst>
          </p:cNvPr>
          <p:cNvSpPr/>
          <p:nvPr/>
        </p:nvSpPr>
        <p:spPr>
          <a:xfrm>
            <a:off x="2743200" y="3060961"/>
            <a:ext cx="485421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 err="1">
                <a:solidFill>
                  <a:srgbClr val="99CC00"/>
                </a:solidFill>
              </a:rPr>
              <a:t>dist</a:t>
            </a:r>
            <a:r>
              <a:rPr lang="en-US" sz="2400" kern="0" dirty="0">
                <a:solidFill>
                  <a:srgbClr val="99CC00"/>
                </a:solidFill>
              </a:rPr>
              <a:t> = -17.5791 + 3.9324 * speed </a:t>
            </a:r>
          </a:p>
        </p:txBody>
      </p:sp>
    </p:spTree>
    <p:extLst>
      <p:ext uri="{BB962C8B-B14F-4D97-AF65-F5344CB8AC3E}">
        <p14:creationId xmlns:p14="http://schemas.microsoft.com/office/powerpoint/2010/main" val="20561848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990600" y="1368622"/>
            <a:ext cx="69522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Call: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lm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(formula =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dist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 ~ speed, data = cars)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Min      1Q  Median      3Q     Max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-29.069  -9.525  -2.272   9.215  43.201 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Coefficients: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        Estimate Std. Error t value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Pr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(&gt;|t|)  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(Intercept) -17.5791     6.7584  -2.601   0.0123 *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speed         3.9324     0.4155   9.464 1.49e-12 ***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---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Signif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. codes:  0 ‘***’ 0.001 ‘**’ 0.01 ‘*’ 0.05 ‘.’ 0.1 ‘ ’ 1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 standard error: 15.38 on 48 degrees of freedom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Multiple R-squared:  0.6511, Adjusted R-squared:  0.6438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F-statistic: 89.57 on 1 and 48 DF,  p-value: 1.49e-12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5DB2A9-4DF6-954E-9AEF-C3197718AD73}"/>
              </a:ext>
            </a:extLst>
          </p:cNvPr>
          <p:cNvSpPr/>
          <p:nvPr/>
        </p:nvSpPr>
        <p:spPr bwMode="auto">
          <a:xfrm>
            <a:off x="1024041" y="4343400"/>
            <a:ext cx="6918806" cy="277384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B0198B-1871-D240-81EC-230EF6CAE3CD}"/>
              </a:ext>
            </a:extLst>
          </p:cNvPr>
          <p:cNvSpPr/>
          <p:nvPr/>
        </p:nvSpPr>
        <p:spPr>
          <a:xfrm>
            <a:off x="6720369" y="3194357"/>
            <a:ext cx="2165978" cy="11018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99CC00"/>
                </a:solidFill>
              </a:rPr>
              <a:t>also note this</a:t>
            </a:r>
          </a:p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 err="1">
                <a:solidFill>
                  <a:srgbClr val="99CC00"/>
                </a:solidFill>
              </a:rPr>
              <a:t>pvalue</a:t>
            </a:r>
            <a:r>
              <a:rPr lang="en-US" sz="2000" kern="0" dirty="0">
                <a:solidFill>
                  <a:srgbClr val="99CC00"/>
                </a:solidFill>
              </a:rPr>
              <a:t>&lt;0.01</a:t>
            </a:r>
          </a:p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 err="1">
                <a:solidFill>
                  <a:srgbClr val="99CC00"/>
                </a:solidFill>
              </a:rPr>
              <a:t>pvalue</a:t>
            </a:r>
            <a:r>
              <a:rPr lang="en-US" sz="2000" kern="0" dirty="0">
                <a:solidFill>
                  <a:srgbClr val="99CC00"/>
                </a:solidFill>
              </a:rPr>
              <a:t> &lt;0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FCD904E-2461-DD45-BCF8-D1A92A15A312}"/>
              </a:ext>
            </a:extLst>
          </p:cNvPr>
          <p:cNvSpPr/>
          <p:nvPr/>
        </p:nvSpPr>
        <p:spPr bwMode="auto">
          <a:xfrm>
            <a:off x="6248400" y="3695288"/>
            <a:ext cx="381000" cy="571911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F93A13-51FF-7441-981E-A3B3819C88C0}"/>
              </a:ext>
            </a:extLst>
          </p:cNvPr>
          <p:cNvSpPr/>
          <p:nvPr/>
        </p:nvSpPr>
        <p:spPr>
          <a:xfrm>
            <a:off x="3135733" y="6058308"/>
            <a:ext cx="358463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99CC00"/>
                </a:solidFill>
              </a:rPr>
              <a:t>(will explain next week)</a:t>
            </a:r>
          </a:p>
        </p:txBody>
      </p:sp>
    </p:spTree>
    <p:extLst>
      <p:ext uri="{BB962C8B-B14F-4D97-AF65-F5344CB8AC3E}">
        <p14:creationId xmlns:p14="http://schemas.microsoft.com/office/powerpoint/2010/main" val="34820159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50292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usages of regressions</a:t>
            </a:r>
          </a:p>
        </p:txBody>
      </p:sp>
    </p:spTree>
    <p:extLst>
      <p:ext uri="{BB962C8B-B14F-4D97-AF65-F5344CB8AC3E}">
        <p14:creationId xmlns:p14="http://schemas.microsoft.com/office/powerpoint/2010/main" val="337977209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7432F-A1C7-704A-80F6-29091FA996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" y="1579"/>
            <a:ext cx="9385300" cy="6629400"/>
          </a:xfrm>
          <a:prstGeom prst="rect">
            <a:avLst/>
          </a:prstGeom>
          <a:solidFill>
            <a:schemeClr val="tx1">
              <a:alpha val="23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8F5735-0A3E-7946-B718-F8E890678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</a:t>
            </a:r>
            <a:r>
              <a:rPr lang="en-US" sz="3600" b="0" dirty="0" err="1">
                <a:solidFill>
                  <a:schemeClr val="bg1"/>
                </a:solidFill>
              </a:rPr>
              <a:t>ebay's</a:t>
            </a:r>
            <a:r>
              <a:rPr lang="en-US" sz="3600" b="0" dirty="0">
                <a:solidFill>
                  <a:schemeClr val="bg1"/>
                </a:solidFill>
              </a:rPr>
              <a:t> online auction prices using functional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2934363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96EDB9-1EFC-AA4B-B6DD-07860638E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71"/>
          <a:stretch/>
        </p:blipFill>
        <p:spPr>
          <a:xfrm>
            <a:off x="1197" y="1960"/>
            <a:ext cx="9142803" cy="6856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49F8A8-BB63-8348-8F7B-AB4614CC0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the number of passerby who will pass in front of a public display and use the data for choosing advertisement prices</a:t>
            </a:r>
          </a:p>
        </p:txBody>
      </p:sp>
    </p:spTree>
    <p:extLst>
      <p:ext uri="{BB962C8B-B14F-4D97-AF65-F5344CB8AC3E}">
        <p14:creationId xmlns:p14="http://schemas.microsoft.com/office/powerpoint/2010/main" val="667582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94A9FC-FAC4-5D42-A5A4-A41D002FC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16"/>
          <a:stretch/>
        </p:blipFill>
        <p:spPr>
          <a:xfrm>
            <a:off x="3345" y="2154"/>
            <a:ext cx="9140655" cy="6855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35EA7F-DD5E-5940-B033-200D5636C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the number of claim in a given time period (used by insurance companies)</a:t>
            </a:r>
          </a:p>
        </p:txBody>
      </p:sp>
    </p:spTree>
    <p:extLst>
      <p:ext uri="{BB962C8B-B14F-4D97-AF65-F5344CB8AC3E}">
        <p14:creationId xmlns:p14="http://schemas.microsoft.com/office/powerpoint/2010/main" val="42761365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6B1379-F9A6-1C40-8018-D4D5FA565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0" t="137" r="15642" b="-137"/>
          <a:stretch/>
        </p:blipFill>
        <p:spPr>
          <a:xfrm>
            <a:off x="4534" y="1988"/>
            <a:ext cx="9139466" cy="6856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B7B57-F36F-3B4B-9866-285B4989D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understand the impact of a machine (on a production line) on the quality of the products created</a:t>
            </a:r>
          </a:p>
        </p:txBody>
      </p:sp>
    </p:spTree>
    <p:extLst>
      <p:ext uri="{BB962C8B-B14F-4D97-AF65-F5344CB8AC3E}">
        <p14:creationId xmlns:p14="http://schemas.microsoft.com/office/powerpoint/2010/main" val="1164770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5000" kern="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kumimoji="0" lang="en-GB" sz="5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xperimental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psychology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the branch of psychology concerned with the scientific investigation of the responses of individuals to stimuli in controlled situations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442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6CA40-8A5A-0D48-988A-24BF737EA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55" r="2278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BEB285-A23D-AD4E-A3E4-75F65AD4E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understand the relationship between wait times of callers and number of complaints in a call </a:t>
            </a:r>
            <a:r>
              <a:rPr lang="en-US" sz="3600" b="0" dirty="0" err="1">
                <a:solidFill>
                  <a:schemeClr val="bg1"/>
                </a:solidFill>
              </a:rPr>
              <a:t>centre</a:t>
            </a:r>
            <a:endParaRPr lang="en-US" sz="36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3606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203B98-6E44-9141-9D04-26D0FF4CC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233F9-03B1-274D-BB75-A6841D51F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191000"/>
            <a:ext cx="9144000" cy="2308324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retail store wants to extend shopping hours to increase sales, but regression indicates that increase in revenue not sufficient to support rise in operating expenses</a:t>
            </a:r>
          </a:p>
        </p:txBody>
      </p:sp>
    </p:spTree>
    <p:extLst>
      <p:ext uri="{BB962C8B-B14F-4D97-AF65-F5344CB8AC3E}">
        <p14:creationId xmlns:p14="http://schemas.microsoft.com/office/powerpoint/2010/main" val="17569543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025CD6-B5E2-634A-B275-6F2538BDF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700" y="304800"/>
            <a:ext cx="4940300" cy="603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178B31-CCF4-1541-9A60-568551B60C83}"/>
              </a:ext>
            </a:extLst>
          </p:cNvPr>
          <p:cNvSpPr/>
          <p:nvPr/>
        </p:nvSpPr>
        <p:spPr>
          <a:xfrm>
            <a:off x="457200" y="1143000"/>
            <a:ext cx="35974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dirty="0"/>
              <a:t>you can also fit a curve =</a:t>
            </a:r>
          </a:p>
          <a:p>
            <a:r>
              <a:rPr lang="en-US" sz="2400" b="0" dirty="0">
                <a:solidFill>
                  <a:srgbClr val="99CC00"/>
                </a:solidFill>
              </a:rPr>
              <a:t>polynomial fitting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909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1720840"/>
            <a:ext cx="8229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dirty="0">
                <a:latin typeface="Courier" pitchFamily="2" charset="0"/>
              </a:rPr>
              <a:t>Mod2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(speed,2,raw=TRUE),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</a:rPr>
              <a:t>Mod3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(speed,3,raw=TRUE),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</a:rPr>
              <a:t>Mod4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(speed,4,raw=TRUE),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0D8E6-F6B0-0048-AAF0-DFABB9F30EDC}"/>
              </a:ext>
            </a:extLst>
          </p:cNvPr>
          <p:cNvSpPr/>
          <p:nvPr/>
        </p:nvSpPr>
        <p:spPr>
          <a:xfrm>
            <a:off x="457200" y="1219200"/>
            <a:ext cx="3744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>
                <a:solidFill>
                  <a:srgbClr val="99CC00"/>
                </a:solidFill>
              </a:rPr>
              <a:t>polynomial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2567392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7150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75350160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022606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9C4AC5A8-44EA-4E40-9F7C-DE98F2234EC4}"/>
              </a:ext>
            </a:extLst>
          </p:cNvPr>
          <p:cNvSpPr/>
          <p:nvPr/>
        </p:nvSpPr>
        <p:spPr>
          <a:xfrm>
            <a:off x="2894201" y="2069642"/>
            <a:ext cx="21514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9900"/>
                </a:solidFill>
              </a:rPr>
              <a:t>won’t look </a:t>
            </a:r>
          </a:p>
          <a:p>
            <a:r>
              <a:rPr lang="en-US" dirty="0">
                <a:solidFill>
                  <a:srgbClr val="FF9900"/>
                </a:solidFill>
              </a:rPr>
              <a:t>at it</a:t>
            </a:r>
          </a:p>
        </p:txBody>
      </p:sp>
    </p:spTree>
    <p:extLst>
      <p:ext uri="{BB962C8B-B14F-4D97-AF65-F5344CB8AC3E}">
        <p14:creationId xmlns:p14="http://schemas.microsoft.com/office/powerpoint/2010/main" val="14779815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9243E20-6DD8-294E-A118-947515569297}"/>
              </a:ext>
            </a:extLst>
          </p:cNvPr>
          <p:cNvSpPr/>
          <p:nvPr/>
        </p:nvSpPr>
        <p:spPr bwMode="auto">
          <a:xfrm>
            <a:off x="6137364" y="1207930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5D0E2D-1C34-FA47-A209-4E446B1B4851}"/>
              </a:ext>
            </a:extLst>
          </p:cNvPr>
          <p:cNvSpPr/>
          <p:nvPr/>
        </p:nvSpPr>
        <p:spPr bwMode="auto">
          <a:xfrm>
            <a:off x="7711053" y="1202122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  <a:endCxn id="34" idx="0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  <a:endCxn id="35" idx="0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stCxn id="34" idx="2"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stCxn id="34" idx="2"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342979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9243E20-6DD8-294E-A118-947515569297}"/>
              </a:ext>
            </a:extLst>
          </p:cNvPr>
          <p:cNvSpPr/>
          <p:nvPr/>
        </p:nvSpPr>
        <p:spPr bwMode="auto">
          <a:xfrm>
            <a:off x="6137364" y="1207930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5D0E2D-1C34-FA47-A209-4E446B1B4851}"/>
              </a:ext>
            </a:extLst>
          </p:cNvPr>
          <p:cNvSpPr/>
          <p:nvPr/>
        </p:nvSpPr>
        <p:spPr bwMode="auto">
          <a:xfrm>
            <a:off x="7711053" y="1202122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  <a:endCxn id="34" idx="0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  <a:endCxn id="35" idx="0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stCxn id="34" idx="2"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stCxn id="34" idx="2"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TextBox 9">
            <a:extLst>
              <a:ext uri="{FF2B5EF4-FFF2-40B4-BE49-F238E27FC236}">
                <a16:creationId xmlns:a16="http://schemas.microsoft.com/office/drawing/2014/main" id="{FD14B169-C589-8448-A604-0865BB773B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13004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by the end of this unit you will know </a:t>
            </a:r>
            <a:r>
              <a:rPr lang="en-US" sz="3600" dirty="0">
                <a:solidFill>
                  <a:srgbClr val="99CC00"/>
                </a:solidFill>
              </a:rPr>
              <a:t>what statistics tests </a:t>
            </a:r>
            <a:r>
              <a:rPr lang="en-US" sz="3600" b="0" dirty="0">
                <a:solidFill>
                  <a:schemeClr val="bg1"/>
                </a:solidFill>
              </a:rPr>
              <a:t>to perform depending on your data and </a:t>
            </a:r>
            <a:r>
              <a:rPr lang="en-US" sz="3600" dirty="0">
                <a:solidFill>
                  <a:srgbClr val="99CC00"/>
                </a:solidFill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29316602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9243E20-6DD8-294E-A118-947515569297}"/>
              </a:ext>
            </a:extLst>
          </p:cNvPr>
          <p:cNvSpPr/>
          <p:nvPr/>
        </p:nvSpPr>
        <p:spPr bwMode="auto">
          <a:xfrm>
            <a:off x="6137364" y="1207930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5D0E2D-1C34-FA47-A209-4E446B1B4851}"/>
              </a:ext>
            </a:extLst>
          </p:cNvPr>
          <p:cNvSpPr/>
          <p:nvPr/>
        </p:nvSpPr>
        <p:spPr bwMode="auto">
          <a:xfrm>
            <a:off x="7711053" y="1202122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  <a:endCxn id="34" idx="0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  <a:endCxn id="35" idx="0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stCxn id="34" idx="2"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stCxn id="34" idx="2"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0CD6055E-7679-D749-B518-F75D14DD58DB}"/>
              </a:ext>
            </a:extLst>
          </p:cNvPr>
          <p:cNvSpPr/>
          <p:nvPr/>
        </p:nvSpPr>
        <p:spPr bwMode="auto">
          <a:xfrm>
            <a:off x="-304800" y="-457200"/>
            <a:ext cx="9897979" cy="7347284"/>
          </a:xfrm>
          <a:custGeom>
            <a:avLst/>
            <a:gdLst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16253 w 9897979"/>
              <a:gd name="connsiteY13" fmla="*/ 2534652 h 7347284"/>
              <a:gd name="connsiteX14" fmla="*/ 6801853 w 9897979"/>
              <a:gd name="connsiteY14" fmla="*/ 2695074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3416968 w 9897979"/>
              <a:gd name="connsiteY19" fmla="*/ 33528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16253 w 9897979"/>
              <a:gd name="connsiteY13" fmla="*/ 2534652 h 7347284"/>
              <a:gd name="connsiteX14" fmla="*/ 6801853 w 9897979"/>
              <a:gd name="connsiteY14" fmla="*/ 2695074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16253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779509 w 9897979"/>
              <a:gd name="connsiteY8" fmla="*/ 1298838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149642 w 9897979"/>
              <a:gd name="connsiteY20" fmla="*/ 3529263 h 7347284"/>
              <a:gd name="connsiteX21" fmla="*/ 2879928 w 9897979"/>
              <a:gd name="connsiteY21" fmla="*/ 4017437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467276 w 9897979"/>
              <a:gd name="connsiteY23" fmla="*/ 4723536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467276 w 9897979"/>
              <a:gd name="connsiteY23" fmla="*/ 4723536 h 7347284"/>
              <a:gd name="connsiteX24" fmla="*/ 2622020 w 9897979"/>
              <a:gd name="connsiteY24" fmla="*/ 6766313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467276 w 9897979"/>
              <a:gd name="connsiteY23" fmla="*/ 4723536 h 7347284"/>
              <a:gd name="connsiteX24" fmla="*/ 2622020 w 9897979"/>
              <a:gd name="connsiteY24" fmla="*/ 6766313 h 7347284"/>
              <a:gd name="connsiteX25" fmla="*/ 2226398 w 9897979"/>
              <a:gd name="connsiteY25" fmla="*/ 7215492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607953 w 9897979"/>
              <a:gd name="connsiteY23" fmla="*/ 5215906 h 7347284"/>
              <a:gd name="connsiteX24" fmla="*/ 2622020 w 9897979"/>
              <a:gd name="connsiteY24" fmla="*/ 6766313 h 7347284"/>
              <a:gd name="connsiteX25" fmla="*/ 2226398 w 9897979"/>
              <a:gd name="connsiteY25" fmla="*/ 7215492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897979" h="7347284">
                <a:moveTo>
                  <a:pt x="0" y="240631"/>
                </a:moveTo>
                <a:lnTo>
                  <a:pt x="0" y="3673642"/>
                </a:lnTo>
                <a:lnTo>
                  <a:pt x="737937" y="3721768"/>
                </a:lnTo>
                <a:lnTo>
                  <a:pt x="994611" y="3577389"/>
                </a:lnTo>
                <a:lnTo>
                  <a:pt x="1379621" y="3497179"/>
                </a:lnTo>
                <a:lnTo>
                  <a:pt x="3641558" y="3176337"/>
                </a:lnTo>
                <a:lnTo>
                  <a:pt x="4229959" y="2294021"/>
                </a:lnTo>
                <a:lnTo>
                  <a:pt x="3869585" y="1371027"/>
                </a:lnTo>
                <a:lnTo>
                  <a:pt x="3927452" y="700123"/>
                </a:lnTo>
                <a:lnTo>
                  <a:pt x="6737684" y="673768"/>
                </a:lnTo>
                <a:lnTo>
                  <a:pt x="9256295" y="705852"/>
                </a:lnTo>
                <a:lnTo>
                  <a:pt x="9192126" y="1491916"/>
                </a:lnTo>
                <a:lnTo>
                  <a:pt x="7849746" y="1435195"/>
                </a:lnTo>
                <a:lnTo>
                  <a:pt x="7705367" y="2534652"/>
                </a:lnTo>
                <a:cubicBezTo>
                  <a:pt x="7509424" y="2504669"/>
                  <a:pt x="7497011" y="2425032"/>
                  <a:pt x="7117539" y="2444703"/>
                </a:cubicBezTo>
                <a:cubicBezTo>
                  <a:pt x="6738067" y="2464374"/>
                  <a:pt x="5908079" y="2590609"/>
                  <a:pt x="5428534" y="2652676"/>
                </a:cubicBezTo>
                <a:lnTo>
                  <a:pt x="5390147" y="2711116"/>
                </a:lnTo>
                <a:lnTo>
                  <a:pt x="5374105" y="3080084"/>
                </a:lnTo>
                <a:lnTo>
                  <a:pt x="5261811" y="3192379"/>
                </a:lnTo>
                <a:lnTo>
                  <a:pt x="4549083" y="3178629"/>
                </a:lnTo>
                <a:lnTo>
                  <a:pt x="2810823" y="3515195"/>
                </a:lnTo>
                <a:lnTo>
                  <a:pt x="2879928" y="4017437"/>
                </a:lnTo>
                <a:lnTo>
                  <a:pt x="2471966" y="4076916"/>
                </a:lnTo>
                <a:cubicBezTo>
                  <a:pt x="2470403" y="4292456"/>
                  <a:pt x="2609516" y="5000366"/>
                  <a:pt x="2607953" y="5215906"/>
                </a:cubicBezTo>
                <a:lnTo>
                  <a:pt x="2622020" y="6766313"/>
                </a:lnTo>
                <a:lnTo>
                  <a:pt x="2226398" y="7215492"/>
                </a:lnTo>
                <a:lnTo>
                  <a:pt x="1941095" y="7347284"/>
                </a:lnTo>
                <a:lnTo>
                  <a:pt x="9897979" y="7331242"/>
                </a:lnTo>
                <a:lnTo>
                  <a:pt x="9593179" y="0"/>
                </a:lnTo>
                <a:lnTo>
                  <a:pt x="0" y="240631"/>
                </a:lnTo>
                <a:close/>
              </a:path>
            </a:pathLst>
          </a:custGeom>
          <a:solidFill>
            <a:schemeClr val="bg1">
              <a:alpha val="8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3" name="Title 7">
            <a:extLst>
              <a:ext uri="{FF2B5EF4-FFF2-40B4-BE49-F238E27FC236}">
                <a16:creationId xmlns:a16="http://schemas.microsoft.com/office/drawing/2014/main" id="{47B1E47F-C076-E24D-A0B5-B5BE6652B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59436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4278609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hysh-elevato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304800"/>
            <a:ext cx="9152923" cy="5148519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DCB3CB0B-EAE0-A14B-BFAB-738FF2BC7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453319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e.g. bandwagon effect (one of our many cognitive biases)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6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447800" y="1066800"/>
            <a:ext cx="652598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Linear regression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Hypothesis testing, comparing things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Experimental design a: T-test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Experimental design b: ANOVA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How T-test and ANOVA work</a:t>
            </a:r>
          </a:p>
          <a:p>
            <a:pPr marL="457200" indent="-457200">
              <a:buFontTx/>
              <a:buAutoNum type="arabicPeriod"/>
            </a:pPr>
            <a:r>
              <a:rPr lang="en-US" sz="2400" b="0" dirty="0"/>
              <a:t>Non-parametric tests a, normality tests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Non-parametric tests b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Categorical data: Chi-square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Sample size and effect size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Alternatives to p value testing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Questions before exam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59436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unit menu</a:t>
            </a:r>
          </a:p>
        </p:txBody>
      </p:sp>
    </p:spTree>
    <p:extLst>
      <p:ext uri="{BB962C8B-B14F-4D97-AF65-F5344CB8AC3E}">
        <p14:creationId xmlns:p14="http://schemas.microsoft.com/office/powerpoint/2010/main" val="34726391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6388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350016937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17FAC-870A-854A-BD5D-F031B545C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8" t="12222"/>
          <a:stretch/>
        </p:blipFill>
        <p:spPr>
          <a:xfrm>
            <a:off x="2514600" y="152400"/>
            <a:ext cx="6245720" cy="6019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53ACA996-06D5-4944-A5AE-4293D03FD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47601"/>
            <a:ext cx="9144000" cy="553998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000" b="0" dirty="0">
                <a:solidFill>
                  <a:schemeClr val="bg1"/>
                </a:solidFill>
              </a:rPr>
              <a:t>https://</a:t>
            </a:r>
            <a:r>
              <a:rPr lang="en-US" sz="3000" b="0" dirty="0" err="1">
                <a:solidFill>
                  <a:schemeClr val="bg1"/>
                </a:solidFill>
              </a:rPr>
              <a:t>stats.idre.ucla.edu</a:t>
            </a:r>
            <a:r>
              <a:rPr lang="en-US" sz="3000" b="0" dirty="0">
                <a:solidFill>
                  <a:schemeClr val="bg1"/>
                </a:solidFill>
              </a:rPr>
              <a:t>/other/</a:t>
            </a:r>
            <a:r>
              <a:rPr lang="en-US" sz="3000" b="0" dirty="0" err="1">
                <a:solidFill>
                  <a:schemeClr val="bg1"/>
                </a:solidFill>
              </a:rPr>
              <a:t>mult-pkg</a:t>
            </a:r>
            <a:r>
              <a:rPr lang="en-US" sz="3000" b="0" dirty="0">
                <a:solidFill>
                  <a:schemeClr val="bg1"/>
                </a:solidFill>
              </a:rPr>
              <a:t>/</a:t>
            </a:r>
            <a:r>
              <a:rPr lang="en-US" sz="3000" b="0" dirty="0" err="1">
                <a:solidFill>
                  <a:schemeClr val="bg1"/>
                </a:solidFill>
              </a:rPr>
              <a:t>whatstat</a:t>
            </a:r>
            <a:r>
              <a:rPr lang="en-US" sz="3000" b="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25797-D84E-8840-B8F1-D0E389AE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47032"/>
            <a:ext cx="4038600" cy="30305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09867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FDDD9-6C74-4B4A-9493-95F7AB732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1000"/>
            <a:ext cx="3124200" cy="42278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739446-97E9-2142-8698-AE109880F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77" b="6776"/>
          <a:stretch/>
        </p:blipFill>
        <p:spPr>
          <a:xfrm>
            <a:off x="5029200" y="374072"/>
            <a:ext cx="3206887" cy="4234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336996-B5B4-3946-8F02-8F2B20D48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340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the </a:t>
            </a:r>
            <a:r>
              <a:rPr lang="en-US" sz="3600" dirty="0">
                <a:solidFill>
                  <a:srgbClr val="99CC00"/>
                </a:solidFill>
              </a:rPr>
              <a:t>text book </a:t>
            </a:r>
            <a:r>
              <a:rPr lang="en-US" sz="3600" b="0" dirty="0">
                <a:solidFill>
                  <a:schemeClr val="bg1"/>
                </a:solidFill>
              </a:rPr>
              <a:t>I am using and a suggestion of </a:t>
            </a:r>
            <a:r>
              <a:rPr lang="en-US" sz="3600" dirty="0">
                <a:solidFill>
                  <a:srgbClr val="99CC00"/>
                </a:solidFill>
              </a:rPr>
              <a:t>YouTube video channel</a:t>
            </a:r>
          </a:p>
        </p:txBody>
      </p:sp>
    </p:spTree>
    <p:extLst>
      <p:ext uri="{BB962C8B-B14F-4D97-AF65-F5344CB8AC3E}">
        <p14:creationId xmlns:p14="http://schemas.microsoft.com/office/powerpoint/2010/main" val="21117944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077E72-BE20-D641-87D2-373FBFFC6F7E}"/>
              </a:ext>
            </a:extLst>
          </p:cNvPr>
          <p:cNvSpPr/>
          <p:nvPr/>
        </p:nvSpPr>
        <p:spPr>
          <a:xfrm>
            <a:off x="533400" y="2438400"/>
            <a:ext cx="80010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99CC00"/>
                </a:solidFill>
              </a:rPr>
              <a:t>videos on regressions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</a:t>
            </a:r>
            <a:r>
              <a:rPr lang="en-US" dirty="0">
                <a:hlinkClick r:id="rId2"/>
              </a:rPr>
              <a:t>https://www.youtube.com/watch?v=WWqE7YHR4Jc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3"/>
              </a:rPr>
              <a:t>https://www.youtube.com/playlist?list=PLF596A4043DBEAE9C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607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3"/>
          <p:cNvSpPr>
            <a:spLocks noGrp="1"/>
          </p:cNvSpPr>
          <p:nvPr>
            <p:ph type="title"/>
          </p:nvPr>
        </p:nvSpPr>
        <p:spPr>
          <a:xfrm>
            <a:off x="152400" y="5610225"/>
            <a:ext cx="8839200" cy="1247775"/>
          </a:xfrm>
        </p:spPr>
        <p:txBody>
          <a:bodyPr/>
          <a:lstStyle/>
          <a:p>
            <a:pPr algn="r" eaLnBrk="1" hangingPunct="1"/>
            <a:r>
              <a:rPr lang="en-US" sz="30000" dirty="0">
                <a:solidFill>
                  <a:srgbClr val="99CC00"/>
                </a:solidFill>
                <a:latin typeface="Arial" charset="0"/>
                <a:cs typeface="Arial" charset="0"/>
              </a:rPr>
              <a:t>end</a:t>
            </a:r>
            <a:endParaRPr lang="en-US" sz="870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73849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sych-Asch Conformity Experimen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3814"/>
            <a:ext cx="9144000" cy="688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1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what is the link with statistics?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 algn="r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like in many fields, statistics is the main tool to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analyse, demonstrate, evaluate or predict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9687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9050" y="51816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let’s start with an example</a:t>
            </a:r>
          </a:p>
        </p:txBody>
      </p:sp>
    </p:spTree>
    <p:extLst>
      <p:ext uri="{BB962C8B-B14F-4D97-AF65-F5344CB8AC3E}">
        <p14:creationId xmlns:p14="http://schemas.microsoft.com/office/powerpoint/2010/main" val="224222416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59698</TotalTime>
  <Words>1729</Words>
  <Application>Microsoft Macintosh PowerPoint</Application>
  <PresentationFormat>On-screen Show (4:3)</PresentationFormat>
  <Paragraphs>413</Paragraphs>
  <Slides>65</Slides>
  <Notes>15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ＭＳ Ｐゴシック</vt:lpstr>
      <vt:lpstr>Arial</vt:lpstr>
      <vt:lpstr>Arial</vt:lpstr>
      <vt:lpstr>Courier</vt:lpstr>
      <vt:lpstr>Helvetica Neue Light</vt:lpstr>
      <vt:lpstr>Verdana</vt:lpstr>
      <vt:lpstr>Default Design</vt:lpstr>
      <vt:lpstr>PowerPoint Presentation</vt:lpstr>
      <vt:lpstr>who am 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start with an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terminology of regressions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goodness  of fit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usages of regressions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next</vt:lpstr>
      <vt:lpstr>unit menu</vt:lpstr>
      <vt:lpstr>resources</vt:lpstr>
      <vt:lpstr>PowerPoint Presentation</vt:lpstr>
      <vt:lpstr>PowerPoint Presentation</vt:lpstr>
      <vt:lpstr>PowerPoint Presentation</vt:lpstr>
      <vt:lpstr>end</vt:lpstr>
    </vt:vector>
  </TitlesOfParts>
  <Company>Microsoft Corporation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Patrck Baudisch</dc:creator>
  <cp:lastModifiedBy>Anne Roudaut</cp:lastModifiedBy>
  <cp:revision>844</cp:revision>
  <cp:lastPrinted>2018-11-06T14:01:41Z</cp:lastPrinted>
  <dcterms:created xsi:type="dcterms:W3CDTF">2010-06-22T07:38:57Z</dcterms:created>
  <dcterms:modified xsi:type="dcterms:W3CDTF">2018-11-07T20:42:05Z</dcterms:modified>
</cp:coreProperties>
</file>